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21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ice.figueiredo.PA\Desktop\Taxa%20de%20&#211;bi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ice.figueiredo.PA\Documents\&#211;BITO%20INFANTIL%202016-%20TEMPO%20DE%20VID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ice.figueiredo.PA\Desktop\&#211;BITO%20INFANTIL-2016-%20TIPO%20DE%20PART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ice.figueiredo.PA\Documents\&#211;BITO%20INFANTIL-2016-%20IDADE%20R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ice.figueiredo.PA\Documents\OBITO%20INFANTIL%202016-%20BAIRR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Plan1!$B$2</c:f>
              <c:strCache>
                <c:ptCount val="1"/>
                <c:pt idx="0">
                  <c:v>Taxa de Óbito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2012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88-4782-A3D0-0D9BF9EA5AA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2013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888-4782-A3D0-0D9BF9EA5AA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2014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88-4782-A3D0-0D9BF9EA5AA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2015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88-4782-A3D0-0D9BF9EA5AA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2016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88-4782-A3D0-0D9BF9EA5A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 no Microsoft Office Word]Sheet1'!$C$1:$G$1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Plan1!$C$2:$G$2</c:f>
              <c:numCache>
                <c:formatCode>#,##0.00_);[Red]\(#,##0.00\)</c:formatCode>
                <c:ptCount val="5"/>
                <c:pt idx="0" formatCode="General">
                  <c:v>15.8</c:v>
                </c:pt>
                <c:pt idx="1">
                  <c:v>10.07</c:v>
                </c:pt>
                <c:pt idx="2">
                  <c:v>12.18</c:v>
                </c:pt>
                <c:pt idx="3">
                  <c:v>13.370000000000006</c:v>
                </c:pt>
                <c:pt idx="4">
                  <c:v>15.450000000000006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88-4782-A3D0-0D9BF9EA5AA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2458240"/>
        <c:axId val="72459776"/>
      </c:barChart>
      <c:catAx>
        <c:axId val="72458240"/>
        <c:scaling>
          <c:orientation val="minMax"/>
        </c:scaling>
        <c:delete val="0"/>
        <c:axPos val="b"/>
        <c:numFmt formatCode="\‰" sourceLinked="0"/>
        <c:majorTickMark val="none"/>
        <c:minorTickMark val="none"/>
        <c:tickLblPos val="none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459776"/>
        <c:crosses val="autoZero"/>
        <c:auto val="1"/>
        <c:lblAlgn val="ctr"/>
        <c:lblOffset val="100"/>
        <c:noMultiLvlLbl val="0"/>
      </c:catAx>
      <c:valAx>
        <c:axId val="724597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Porcentagem da taxa de óbito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crossAx val="72458240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813430934290416E-2"/>
          <c:y val="5.2132701421800945E-2"/>
          <c:w val="0.92440816540509496"/>
          <c:h val="0.837922901817367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Plan1!$A$2:$B$2</c:f>
              <c:strCache>
                <c:ptCount val="2"/>
                <c:pt idx="0">
                  <c:v>Evitável</c:v>
                </c:pt>
                <c:pt idx="1">
                  <c:v>Inevitável</c:v>
                </c:pt>
              </c:strCache>
            </c:strRef>
          </c:cat>
          <c:val>
            <c:numRef>
              <c:f>Plan1!$A$3:$B$3</c:f>
              <c:numCache>
                <c:formatCode>General</c:formatCode>
                <c:ptCount val="2"/>
                <c:pt idx="0">
                  <c:v>25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AD-4BA5-834F-DCCE065AAAF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72428160"/>
        <c:axId val="72438144"/>
      </c:barChart>
      <c:catAx>
        <c:axId val="72428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438144"/>
        <c:crosses val="autoZero"/>
        <c:auto val="1"/>
        <c:lblAlgn val="ctr"/>
        <c:lblOffset val="100"/>
        <c:noMultiLvlLbl val="0"/>
      </c:catAx>
      <c:valAx>
        <c:axId val="7243814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42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Plan1!$A$1:$C$2</c:f>
              <c:multiLvlStrCache>
                <c:ptCount val="3"/>
                <c:lvl>
                  <c:pt idx="0">
                    <c:v>NEONATAL PRECOCE</c:v>
                  </c:pt>
                  <c:pt idx="1">
                    <c:v>NEONATAL TARDIO</c:v>
                  </c:pt>
                  <c:pt idx="2">
                    <c:v>PÓS-NEONATAL</c:v>
                  </c:pt>
                </c:lvl>
                <c:lvl>
                  <c:pt idx="0">
                    <c:v>ÓBITO INFANTIL- FAIXA ETÁRIA AO ÓBITO- POUSO ALEGRE- 2016</c:v>
                  </c:pt>
                </c:lvl>
              </c:multiLvlStrCache>
            </c:multiLvlStrRef>
          </c:cat>
          <c:val>
            <c:numRef>
              <c:f>Plan1!$A$3:$C$3</c:f>
              <c:numCache>
                <c:formatCode>General</c:formatCode>
                <c:ptCount val="3"/>
                <c:pt idx="0">
                  <c:v>13</c:v>
                </c:pt>
                <c:pt idx="1">
                  <c:v>8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36-48BB-8899-ACCF93CF8D4B}"/>
            </c:ext>
          </c:extLst>
        </c:ser>
        <c:ser>
          <c:idx val="1"/>
          <c:order val="1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cat>
            <c:multiLvlStrRef>
              <c:f>Plan1!$A$1:$C$2</c:f>
              <c:multiLvlStrCache>
                <c:ptCount val="3"/>
                <c:lvl>
                  <c:pt idx="0">
                    <c:v>NEONATAL PRECOCE</c:v>
                  </c:pt>
                  <c:pt idx="1">
                    <c:v>NEONATAL TARDIO</c:v>
                  </c:pt>
                  <c:pt idx="2">
                    <c:v>PÓS-NEONATAL</c:v>
                  </c:pt>
                </c:lvl>
                <c:lvl>
                  <c:pt idx="0">
                    <c:v>ÓBITO INFANTIL- FAIXA ETÁRIA AO ÓBITO- POUSO ALEGRE- 2016</c:v>
                  </c:pt>
                </c:lvl>
              </c:multiLvlStrCache>
            </c:multiLvlStrRef>
          </c:cat>
          <c:val>
            <c:numRef>
              <c:f>Plan1!$A$4:$C$4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0B36-48BB-8899-ACCF93CF8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2284032"/>
        <c:axId val="72285568"/>
      </c:barChart>
      <c:catAx>
        <c:axId val="72284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285568"/>
        <c:crosses val="autoZero"/>
        <c:auto val="1"/>
        <c:lblAlgn val="ctr"/>
        <c:lblOffset val="100"/>
        <c:noMultiLvlLbl val="0"/>
      </c:catAx>
      <c:valAx>
        <c:axId val="7228556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28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Plan1!$A$23:$C$24</c:f>
              <c:multiLvlStrCache>
                <c:ptCount val="3"/>
                <c:lvl>
                  <c:pt idx="0">
                    <c:v>CESÁREA</c:v>
                  </c:pt>
                  <c:pt idx="1">
                    <c:v>NATURAL</c:v>
                  </c:pt>
                  <c:pt idx="2">
                    <c:v>IGNORADO</c:v>
                  </c:pt>
                </c:lvl>
                <c:lvl>
                  <c:pt idx="0">
                    <c:v>ÓBITO INFANTIL-TIPO DE PARTO-POUSO ALEGRE -2016</c:v>
                  </c:pt>
                </c:lvl>
              </c:multiLvlStrCache>
            </c:multiLvlStrRef>
          </c:cat>
          <c:val>
            <c:numRef>
              <c:f>Plan1!$A$25:$C$25</c:f>
              <c:numCache>
                <c:formatCode>General</c:formatCode>
                <c:ptCount val="3"/>
                <c:pt idx="0">
                  <c:v>20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2F-43B3-97B6-6CD3CBC8DDD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2239360"/>
        <c:axId val="72241152"/>
      </c:barChart>
      <c:catAx>
        <c:axId val="72239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241152"/>
        <c:crosses val="autoZero"/>
        <c:auto val="1"/>
        <c:lblAlgn val="ctr"/>
        <c:lblOffset val="100"/>
        <c:noMultiLvlLbl val="0"/>
      </c:catAx>
      <c:valAx>
        <c:axId val="7224115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23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Plan1!$A$1:$E$2</c:f>
              <c:multiLvlStrCache>
                <c:ptCount val="5"/>
                <c:lvl>
                  <c:pt idx="0">
                    <c:v>IMATURIDADE EXTREMA</c:v>
                  </c:pt>
                  <c:pt idx="1">
                    <c:v>PRÉ-TERMO</c:v>
                  </c:pt>
                  <c:pt idx="2">
                    <c:v>A TERMO</c:v>
                  </c:pt>
                  <c:pt idx="3">
                    <c:v>PÓS-TERMO</c:v>
                  </c:pt>
                  <c:pt idx="4">
                    <c:v>IGNORADO</c:v>
                  </c:pt>
                </c:lvl>
                <c:lvl>
                  <c:pt idx="0">
                    <c:v>ÓBITO INFANTIL- IDADE GESTACIONAL- POUSO ALEGRE- 2016</c:v>
                  </c:pt>
                </c:lvl>
              </c:multiLvlStrCache>
            </c:multiLvlStrRef>
          </c:cat>
          <c:val>
            <c:numRef>
              <c:f>Plan1!$A$3:$E$3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A6-43D9-9A72-5B7CA42530EC}"/>
            </c:ext>
          </c:extLst>
        </c:ser>
        <c:ser>
          <c:idx val="1"/>
          <c:order val="1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Plan1!$A$1:$E$2</c:f>
              <c:multiLvlStrCache>
                <c:ptCount val="5"/>
                <c:lvl>
                  <c:pt idx="0">
                    <c:v>IMATURIDADE EXTREMA</c:v>
                  </c:pt>
                  <c:pt idx="1">
                    <c:v>PRÉ-TERMO</c:v>
                  </c:pt>
                  <c:pt idx="2">
                    <c:v>A TERMO</c:v>
                  </c:pt>
                  <c:pt idx="3">
                    <c:v>PÓS-TERMO</c:v>
                  </c:pt>
                  <c:pt idx="4">
                    <c:v>IGNORADO</c:v>
                  </c:pt>
                </c:lvl>
                <c:lvl>
                  <c:pt idx="0">
                    <c:v>ÓBITO INFANTIL- IDADE GESTACIONAL- POUSO ALEGRE- 2016</c:v>
                  </c:pt>
                </c:lvl>
              </c:multiLvlStrCache>
            </c:multiLvlStrRef>
          </c:cat>
          <c:val>
            <c:numRef>
              <c:f>Plan1!$A$4:$E$4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6CA6-43D9-9A72-5B7CA42530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566528"/>
        <c:axId val="120568064"/>
      </c:barChart>
      <c:catAx>
        <c:axId val="120566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0568064"/>
        <c:crosses val="autoZero"/>
        <c:auto val="1"/>
        <c:lblAlgn val="ctr"/>
        <c:lblOffset val="100"/>
        <c:noMultiLvlLbl val="0"/>
      </c:catAx>
      <c:valAx>
        <c:axId val="12056806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0566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Plan1!$A$3:$A$20</c:f>
              <c:strCache>
                <c:ptCount val="18"/>
                <c:pt idx="0">
                  <c:v>SÃO GERALDO</c:v>
                </c:pt>
                <c:pt idx="1">
                  <c:v>MASSARANDUBA</c:v>
                </c:pt>
                <c:pt idx="2">
                  <c:v>JATOBÁ</c:v>
                </c:pt>
                <c:pt idx="3">
                  <c:v>SAÚDE</c:v>
                </c:pt>
                <c:pt idx="4">
                  <c:v>CAJURU</c:v>
                </c:pt>
                <c:pt idx="5">
                  <c:v>FOCH</c:v>
                </c:pt>
                <c:pt idx="6">
                  <c:v>COLINA VERDE</c:v>
                </c:pt>
                <c:pt idx="7">
                  <c:v>FERREIRAS</c:v>
                </c:pt>
                <c:pt idx="8">
                  <c:v>FAISQUEIRA</c:v>
                </c:pt>
                <c:pt idx="9">
                  <c:v>CENTRO</c:v>
                </c:pt>
                <c:pt idx="10">
                  <c:v>CACHOEIRINHA</c:v>
                </c:pt>
                <c:pt idx="11">
                  <c:v>JARDIM IARA</c:v>
                </c:pt>
                <c:pt idx="12">
                  <c:v>CANTA GALO</c:v>
                </c:pt>
                <c:pt idx="13">
                  <c:v>JARDIM PARAISO</c:v>
                </c:pt>
                <c:pt idx="14">
                  <c:v>JARDIM AEROPORTO</c:v>
                </c:pt>
                <c:pt idx="15">
                  <c:v>JARDIM GUADALUPE</c:v>
                </c:pt>
                <c:pt idx="16">
                  <c:v>SÃO CRISTOVÃO</c:v>
                </c:pt>
                <c:pt idx="17">
                  <c:v>SÃO CARLOS</c:v>
                </c:pt>
              </c:strCache>
            </c:strRef>
          </c:cat>
          <c:val>
            <c:numRef>
              <c:f>Plan1!$B$3:$B$20</c:f>
              <c:numCache>
                <c:formatCode>General</c:formatCode>
                <c:ptCount val="18"/>
                <c:pt idx="0">
                  <c:v>8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B3-44EB-9F1F-C75D29661200}"/>
            </c:ext>
          </c:extLst>
        </c:ser>
        <c:ser>
          <c:idx val="1"/>
          <c:order val="1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Plan1!$A$3:$A$20</c:f>
              <c:strCache>
                <c:ptCount val="18"/>
                <c:pt idx="0">
                  <c:v>SÃO GERALDO</c:v>
                </c:pt>
                <c:pt idx="1">
                  <c:v>MASSARANDUBA</c:v>
                </c:pt>
                <c:pt idx="2">
                  <c:v>JATOBÁ</c:v>
                </c:pt>
                <c:pt idx="3">
                  <c:v>SAÚDE</c:v>
                </c:pt>
                <c:pt idx="4">
                  <c:v>CAJURU</c:v>
                </c:pt>
                <c:pt idx="5">
                  <c:v>FOCH</c:v>
                </c:pt>
                <c:pt idx="6">
                  <c:v>COLINA VERDE</c:v>
                </c:pt>
                <c:pt idx="7">
                  <c:v>FERREIRAS</c:v>
                </c:pt>
                <c:pt idx="8">
                  <c:v>FAISQUEIRA</c:v>
                </c:pt>
                <c:pt idx="9">
                  <c:v>CENTRO</c:v>
                </c:pt>
                <c:pt idx="10">
                  <c:v>CACHOEIRINHA</c:v>
                </c:pt>
                <c:pt idx="11">
                  <c:v>JARDIM IARA</c:v>
                </c:pt>
                <c:pt idx="12">
                  <c:v>CANTA GALO</c:v>
                </c:pt>
                <c:pt idx="13">
                  <c:v>JARDIM PARAISO</c:v>
                </c:pt>
                <c:pt idx="14">
                  <c:v>JARDIM AEROPORTO</c:v>
                </c:pt>
                <c:pt idx="15">
                  <c:v>JARDIM GUADALUPE</c:v>
                </c:pt>
                <c:pt idx="16">
                  <c:v>SÃO CRISTOVÃO</c:v>
                </c:pt>
                <c:pt idx="17">
                  <c:v>SÃO CARLOS</c:v>
                </c:pt>
              </c:strCache>
            </c:strRef>
          </c:cat>
          <c:val>
            <c:numRef>
              <c:f>Plan1!$C$3:$C$20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1-3EB3-44EB-9F1F-C75D2966120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644736"/>
        <c:axId val="120646272"/>
      </c:barChart>
      <c:catAx>
        <c:axId val="120644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0646272"/>
        <c:crosses val="autoZero"/>
        <c:auto val="1"/>
        <c:lblAlgn val="ctr"/>
        <c:lblOffset val="100"/>
        <c:noMultiLvlLbl val="0"/>
      </c:catAx>
      <c:valAx>
        <c:axId val="12064627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0644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06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47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78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69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40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8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72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13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05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67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16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58C1-1D67-4985-993A-6328E5EC24AF}" type="datetimeFigureOut">
              <a:rPr lang="pt-BR" smtClean="0"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0A3D2-BD11-4A3B-A3E1-8959CB30B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8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0"/>
            <a:ext cx="12192000" cy="12311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BOLETIM EPIDEMIOLÓGICO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                    SECRETARIA MUNICIPAL DE SAÚDE – VIGILÂNCIA EM SAÚDE – DEPARTAMENTO DE EPIDEMIOLOGIA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EDIÇÃO 01 – JULHO 2017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16200" cy="124743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748466" y="1420009"/>
            <a:ext cx="4695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DIAGNÓSTICO DA MORTALIDADE INFANTIL 2016</a:t>
            </a:r>
          </a:p>
          <a:p>
            <a:pPr algn="ctr"/>
            <a:r>
              <a:rPr lang="pt-BR" dirty="0" smtClean="0"/>
              <a:t>POUSO ALEGRE - MG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177886" y="2255243"/>
            <a:ext cx="9836227" cy="212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39750">
              <a:lnSpc>
                <a:spcPct val="115000"/>
              </a:lnSpc>
              <a:spcAft>
                <a:spcPts val="1000"/>
              </a:spcAft>
            </a:pPr>
            <a:r>
              <a:rPr lang="pt-B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mortalidade infantil, no município de Pouso Alegre, é um dado preocupante. Nos últimos cinco anos, exceto em 2013, o município vem apresentando uma taxa de mortalidade infantil elevada, ultrapassando a taxa de Minas Gerais. </a:t>
            </a:r>
            <a:endParaRPr lang="pt-BR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39750">
              <a:lnSpc>
                <a:spcPct val="115000"/>
              </a:lnSpc>
              <a:spcAft>
                <a:spcPts val="1000"/>
              </a:spcAft>
            </a:pPr>
            <a:r>
              <a:rPr lang="pt-B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taxa de mortalidade infantil, expressa o número de óbitos de menores de 01 ano de idade, por mil nascidos vivos, em determinado espaço geográfico no ano considerado.</a:t>
            </a:r>
            <a:endParaRPr lang="pt-BR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39750">
              <a:lnSpc>
                <a:spcPct val="115000"/>
              </a:lnSpc>
              <a:spcAft>
                <a:spcPts val="1000"/>
              </a:spcAft>
            </a:pPr>
            <a:r>
              <a:rPr lang="pt-B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Esse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dado é um indicador da qualidade dos serviços de saúde, saneamento básico e educação. Serve para subsidiar processos de planejamento, gestão e avaliação de políticas e ações de saúde voltadas para a atenção ao pré-natal, parto e proteção à saúde infantil. </a:t>
            </a:r>
            <a:endParaRPr lang="pt-BR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39750"/>
            <a:r>
              <a:rPr lang="pt-B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Como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 de pesquisa</a:t>
            </a:r>
            <a:r>
              <a:rPr lang="pt-B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foi utilizado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banco de dados do SIM/SINASC, além de instrumentos de investigação de óbitos, do Ministério da Saúde, que compreende entrevista domiciliar, serviço de saúde ambulatorial, serviço de saúde hospitalar e análise do Comitê de Mortalidade Materna e Infantil.</a:t>
            </a:r>
            <a:endParaRPr lang="pt-BR" sz="1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5119642" y="5030629"/>
            <a:ext cx="1952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(INSERIR IMAGEM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1782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0"/>
            <a:ext cx="12192000" cy="12311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BOLETIM EPIDEMIOLÓGICO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                    SECRETARIA MUNICIPAL DE SAÚDE – VIGILÂNCIA EM SAÚDE – DEPARTAMENTO DE EPIDEMIOLOGIA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EDIÇÃO 01 – JULHO 2017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16200" cy="124743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0" y="1339337"/>
            <a:ext cx="5981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Gráfico 1. </a:t>
            </a:r>
            <a:r>
              <a:rPr lang="pt-BR" sz="1200" dirty="0" smtClean="0"/>
              <a:t>Taxa de mortalidade infantil – série histórica de Pouso Alegre-MG, de 2012 a 2016.</a:t>
            </a:r>
            <a:endParaRPr lang="pt-BR" sz="1200" b="1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383341338"/>
              </p:ext>
            </p:extLst>
          </p:nvPr>
        </p:nvGraphicFramePr>
        <p:xfrm>
          <a:off x="114426" y="1817724"/>
          <a:ext cx="5867148" cy="3310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14426" y="5291597"/>
            <a:ext cx="3284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Fonte: MS/SVS/SIM/SINASC, 2012, 2013, 2014, 2015, 2016.</a:t>
            </a:r>
            <a:endParaRPr lang="pt-BR" sz="10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6096000" y="1339337"/>
            <a:ext cx="5702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Gráfico 2. </a:t>
            </a:r>
            <a:r>
              <a:rPr lang="pt-BR" sz="1200" dirty="0" smtClean="0"/>
              <a:t>Classificação de </a:t>
            </a:r>
            <a:r>
              <a:rPr lang="pt-BR" sz="1200" dirty="0" err="1" smtClean="0"/>
              <a:t>evitabilidade</a:t>
            </a:r>
            <a:r>
              <a:rPr lang="pt-BR" sz="1200" dirty="0" smtClean="0"/>
              <a:t> – Mortalidade infantil –  Pouso Alegre-MG, 2016.</a:t>
            </a:r>
            <a:endParaRPr lang="pt-BR" sz="12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4426" y="5701436"/>
            <a:ext cx="5867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É evidente que houve uma queda na taxa de mortalidade em 2013 com relação a 2012 e um aumento gradativo de 2014 a 2016.</a:t>
            </a:r>
            <a:endParaRPr lang="pt-BR" sz="1200" dirty="0"/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4247227265"/>
              </p:ext>
            </p:extLst>
          </p:nvPr>
        </p:nvGraphicFramePr>
        <p:xfrm>
          <a:off x="6202495" y="1817723"/>
          <a:ext cx="5875079" cy="3310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6202495" y="5291596"/>
            <a:ext cx="35285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Fonte: Fundação SEADE/Lista Brasileira/WIGGLESWORTH/CMMI.</a:t>
            </a:r>
            <a:endParaRPr lang="pt-BR" sz="10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202495" y="5701435"/>
            <a:ext cx="5875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/>
              <a:t>Dos 25 casos evitáveis, 20 (71.42% ),foram classificados como reduzíveis por adequada atenção a mulher na gestação.</a:t>
            </a:r>
          </a:p>
        </p:txBody>
      </p:sp>
    </p:spTree>
    <p:extLst>
      <p:ext uri="{BB962C8B-B14F-4D97-AF65-F5344CB8AC3E}">
        <p14:creationId xmlns:p14="http://schemas.microsoft.com/office/powerpoint/2010/main" val="210990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0"/>
            <a:ext cx="12192000" cy="12311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BOLETIM EPIDEMIOLÓGICO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                    SECRETARIA MUNICIPAL DE SAÚDE – VIGILÂNCIA EM SAÚDE – DEPARTAMENTO DE EPIDEMIOLOGIA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EDIÇÃO 01 – JULHO 2017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16200" cy="124743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14426" y="1339337"/>
            <a:ext cx="5867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Tabela 1. </a:t>
            </a:r>
            <a:r>
              <a:rPr lang="pt-BR" sz="1200" dirty="0" smtClean="0"/>
              <a:t>Causa básica dos óbitos infantis – Pouso Alegre-MG – 2016.</a:t>
            </a:r>
            <a:endParaRPr lang="pt-BR" sz="1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426" y="5359313"/>
            <a:ext cx="5867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MS/SVS/SIM, 2016.</a:t>
            </a:r>
            <a:endParaRPr lang="pt-BR" sz="10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6202493" y="1339337"/>
            <a:ext cx="5875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Gráfico 3. </a:t>
            </a:r>
            <a:r>
              <a:rPr lang="pt-BR" sz="1200" dirty="0" smtClean="0"/>
              <a:t>Faixa etária ao óbito infantil –  Pouso Alegre-MG - 2016.</a:t>
            </a:r>
            <a:endParaRPr lang="pt-BR" sz="12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4426" y="5701436"/>
            <a:ext cx="5867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Observa-se que a maior causa dos óbitos infantis foi a </a:t>
            </a:r>
            <a:r>
              <a:rPr lang="pt-BR" sz="1200" dirty="0" smtClean="0"/>
              <a:t>Síndrome </a:t>
            </a:r>
            <a:r>
              <a:rPr lang="pt-BR" sz="1200" dirty="0" smtClean="0"/>
              <a:t>da Angústia </a:t>
            </a:r>
            <a:r>
              <a:rPr lang="pt-BR" sz="1200" dirty="0" smtClean="0"/>
              <a:t>Respiratória, a qual está relacionada a prematuridade.   </a:t>
            </a:r>
            <a:r>
              <a:rPr lang="pt-BR" sz="1200" dirty="0"/>
              <a:t>M</a:t>
            </a:r>
            <a:r>
              <a:rPr lang="pt-BR" sz="1200" dirty="0" smtClean="0"/>
              <a:t>aior número óbitos no período Neonatal </a:t>
            </a:r>
            <a:r>
              <a:rPr lang="pt-BR" sz="1200" dirty="0" smtClean="0"/>
              <a:t>precoce (menor de 7 dias</a:t>
            </a:r>
            <a:r>
              <a:rPr lang="pt-BR" sz="1200" dirty="0" smtClean="0"/>
              <a:t>),.</a:t>
            </a:r>
            <a:endParaRPr lang="pt-BR" sz="12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202493" y="5359312"/>
            <a:ext cx="58750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MS/SVS/SIM, 2016.</a:t>
            </a:r>
            <a:endParaRPr lang="pt-BR" sz="10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202495" y="5701435"/>
            <a:ext cx="5875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Nota-se um maior número de óbitos em neonatal precoce (de 0 a 6 dias) devido ao parto prematuro.</a:t>
            </a:r>
            <a:endParaRPr lang="pt-BR" sz="1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681189"/>
              </p:ext>
            </p:extLst>
          </p:nvPr>
        </p:nvGraphicFramePr>
        <p:xfrm>
          <a:off x="114426" y="1724507"/>
          <a:ext cx="5867148" cy="3759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9960">
                  <a:extLst>
                    <a:ext uri="{9D8B030D-6E8A-4147-A177-3AD203B41FA5}">
                      <a16:colId xmlns:a16="http://schemas.microsoft.com/office/drawing/2014/main" val="411015489"/>
                    </a:ext>
                  </a:extLst>
                </a:gridCol>
                <a:gridCol w="844514">
                  <a:extLst>
                    <a:ext uri="{9D8B030D-6E8A-4147-A177-3AD203B41FA5}">
                      <a16:colId xmlns:a16="http://schemas.microsoft.com/office/drawing/2014/main" val="4045182712"/>
                    </a:ext>
                  </a:extLst>
                </a:gridCol>
                <a:gridCol w="992674">
                  <a:extLst>
                    <a:ext uri="{9D8B030D-6E8A-4147-A177-3AD203B41FA5}">
                      <a16:colId xmlns:a16="http://schemas.microsoft.com/office/drawing/2014/main" val="4058308178"/>
                    </a:ext>
                  </a:extLst>
                </a:gridCol>
              </a:tblGrid>
              <a:tr h="28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Causa Básica do óbito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Frequência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Porcentagem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44082052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Sindrome da Angustia Respiratória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17.85%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70048426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Imaturidade Extrema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10.71%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88707442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Sépticemia Bacteriana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10.71%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94131512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Insuficiência Renal Aguda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7.14%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9049863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Malformações Congênitas Múltipas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7.14%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55418777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Agressão por Meio de Entrangulamento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23316109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Atresia de Esôfago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90241580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Broncoaspiração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8587985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Enterocolite Necrotizante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5629047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err="1" smtClean="0">
                          <a:effectLst/>
                        </a:rPr>
                        <a:t>Exonfalia</a:t>
                      </a:r>
                      <a:r>
                        <a:rPr lang="pt-BR" sz="1100" dirty="0" smtClean="0">
                          <a:effectLst/>
                        </a:rPr>
                        <a:t> (Má formação no</a:t>
                      </a:r>
                      <a:r>
                        <a:rPr lang="pt-BR" sz="1100" baseline="0" dirty="0" smtClean="0">
                          <a:effectLst/>
                        </a:rPr>
                        <a:t> fechamento da parede abdominal)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43524919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Hemorragia Pulmonar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29699667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Hipoplasia e Displasia do Pulmão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79822791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Isquemia Cerebral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19376898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Malformações Congênitas do Coração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43538048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RN Afetado por Corioamnionite Materna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76200306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RN Afetado por Descolamento de Placenta e Hemorragia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6802621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RN Afetado por Sífilis Materna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13096716"/>
                  </a:ext>
                </a:extLst>
              </a:tr>
              <a:tr h="167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RN Afetado por Transtorno Materno Hipertensivo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3.57%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053683"/>
                  </a:ext>
                </a:extLst>
              </a:tr>
            </a:tbl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2782665890"/>
              </p:ext>
            </p:extLst>
          </p:nvPr>
        </p:nvGraphicFramePr>
        <p:xfrm>
          <a:off x="6202493" y="1724507"/>
          <a:ext cx="5875079" cy="3555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030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0"/>
            <a:ext cx="12192000" cy="12311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BOLETIM EPIDEMIOLÓGICO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                    SECRETARIA MUNICIPAL DE SAÚDE – VIGILÂNCIA EM SAÚDE – DEPARTAMENTO DE EPIDEMIOLOGIA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EDIÇÃO 01 – JULHO 2017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16200" cy="124743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14426" y="1339337"/>
            <a:ext cx="5867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Gráfico 4. </a:t>
            </a:r>
            <a:r>
              <a:rPr lang="pt-BR" sz="1200" dirty="0" smtClean="0"/>
              <a:t>Tipos de partos – Mortalidade infantil – Pouso Alegre-MG – 2016.</a:t>
            </a:r>
            <a:endParaRPr lang="pt-BR" sz="1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426" y="5359313"/>
            <a:ext cx="5867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MS/SVS/SIM, 2016.</a:t>
            </a:r>
            <a:endParaRPr lang="pt-BR" sz="10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6202493" y="1339337"/>
            <a:ext cx="5875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Gráfico 5. </a:t>
            </a:r>
            <a:r>
              <a:rPr lang="pt-BR" sz="1200" dirty="0" smtClean="0"/>
              <a:t>Idade Gestacional ao parto –  Pouso Alegre-MG - 2016.</a:t>
            </a:r>
            <a:endParaRPr lang="pt-BR" sz="12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4426" y="5701436"/>
            <a:ext cx="5867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É possível observar que o número maior de parto foi </a:t>
            </a:r>
            <a:r>
              <a:rPr lang="pt-BR" sz="1200" dirty="0" smtClean="0"/>
              <a:t>cesariano. </a:t>
            </a:r>
            <a:r>
              <a:rPr lang="pt-BR" sz="1200" dirty="0" smtClean="0"/>
              <a:t>A</a:t>
            </a:r>
            <a:r>
              <a:rPr lang="pt-BR" sz="1200" dirty="0" smtClean="0"/>
              <a:t>pós investigação, foi evidenciado que estes ocorreram em situações de emergência.</a:t>
            </a:r>
            <a:endParaRPr lang="pt-BR" sz="12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202493" y="5359312"/>
            <a:ext cx="58750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MS/SVS/SIM, 2016.</a:t>
            </a:r>
            <a:endParaRPr lang="pt-BR" sz="10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202495" y="5701435"/>
            <a:ext cx="5875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Ocorreu a mesma quantidade de óbitos infantis </a:t>
            </a:r>
            <a:r>
              <a:rPr lang="pt-BR" sz="1200" dirty="0" smtClean="0"/>
              <a:t>em prematuros extremos </a:t>
            </a:r>
            <a:r>
              <a:rPr lang="pt-BR" sz="1200" dirty="0" smtClean="0"/>
              <a:t>(menor de 28 semanas) e pré-termo (de 28 semanas até </a:t>
            </a:r>
            <a:r>
              <a:rPr lang="pt-BR" sz="1200" dirty="0" smtClean="0"/>
              <a:t>36semanas </a:t>
            </a:r>
            <a:r>
              <a:rPr lang="pt-BR" sz="1200" dirty="0" smtClean="0"/>
              <a:t>+ </a:t>
            </a:r>
            <a:r>
              <a:rPr lang="pt-BR" sz="1200" dirty="0" smtClean="0"/>
              <a:t>6dias) </a:t>
            </a:r>
            <a:r>
              <a:rPr lang="pt-BR" sz="1200" dirty="0" smtClean="0"/>
              <a:t>em consequência a atenção adequada à </a:t>
            </a:r>
            <a:r>
              <a:rPr lang="pt-BR" sz="1200" dirty="0" smtClean="0"/>
              <a:t>gestação segundo a classificação de </a:t>
            </a:r>
            <a:r>
              <a:rPr lang="pt-BR" sz="1200" dirty="0" err="1" smtClean="0"/>
              <a:t>evitabilidade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3066305833"/>
              </p:ext>
            </p:extLst>
          </p:nvPr>
        </p:nvGraphicFramePr>
        <p:xfrm>
          <a:off x="114426" y="1724507"/>
          <a:ext cx="5867148" cy="3538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992737241"/>
              </p:ext>
            </p:extLst>
          </p:nvPr>
        </p:nvGraphicFramePr>
        <p:xfrm>
          <a:off x="6202492" y="1724507"/>
          <a:ext cx="5875079" cy="3538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2100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0"/>
            <a:ext cx="12192000" cy="12311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BOLETIM EPIDEMIOLÓGICO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                    SECRETARIA MUNICIPAL DE SAÚDE – VIGILÂNCIA EM SAÚDE – DEPARTAMENTO DE EPIDEMIOLOGIA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EDIÇÃO 01 – JULHO 2017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16200" cy="124743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14426" y="1339337"/>
            <a:ext cx="5867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Tabela 2. </a:t>
            </a:r>
            <a:r>
              <a:rPr lang="pt-BR" sz="1200" dirty="0" smtClean="0"/>
              <a:t>Patologias/Fatores de risco materno na gestação – Pouso Alegre-MG – 2016.</a:t>
            </a:r>
            <a:endParaRPr lang="pt-BR" sz="1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426" y="5359313"/>
            <a:ext cx="5867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MS/SVS/SIM, 2016.</a:t>
            </a:r>
            <a:endParaRPr lang="pt-BR" sz="10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6202493" y="1339337"/>
            <a:ext cx="5875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Gráfico 6. </a:t>
            </a:r>
            <a:r>
              <a:rPr lang="pt-BR" sz="1200" dirty="0" smtClean="0"/>
              <a:t>Bairro de </a:t>
            </a:r>
            <a:r>
              <a:rPr lang="pt-BR" sz="1200" dirty="0" smtClean="0"/>
              <a:t>residência com maior incidência de óbitos infantis </a:t>
            </a:r>
            <a:r>
              <a:rPr lang="pt-BR" sz="1200" dirty="0" smtClean="0"/>
              <a:t>–  Pouso </a:t>
            </a:r>
            <a:r>
              <a:rPr lang="pt-BR" sz="1200" dirty="0" smtClean="0"/>
              <a:t>Alegre- MG </a:t>
            </a:r>
            <a:r>
              <a:rPr lang="pt-BR" sz="1200" dirty="0" smtClean="0"/>
              <a:t>- 2016.</a:t>
            </a:r>
            <a:endParaRPr lang="pt-BR" sz="12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4426" y="5701436"/>
            <a:ext cx="5867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O maior fator de risco gestacional detectado foi a infecção do trato urinário, que também é responsável pelos partos prematuros e pela sepse neonatal precoce.</a:t>
            </a:r>
            <a:endParaRPr lang="pt-BR" sz="12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202493" y="5359312"/>
            <a:ext cx="58750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MS/SVS/SIM, 2016.</a:t>
            </a:r>
            <a:endParaRPr lang="pt-BR" sz="10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202495" y="5701435"/>
            <a:ext cx="5875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Nota-se que o bairro São Geraldo </a:t>
            </a:r>
            <a:r>
              <a:rPr lang="pt-BR" sz="1200" dirty="0" smtClean="0"/>
              <a:t>apresenta maior incidência </a:t>
            </a:r>
            <a:r>
              <a:rPr lang="pt-BR" sz="1200" dirty="0" smtClean="0"/>
              <a:t>de óbitos infantis.</a:t>
            </a:r>
            <a:endParaRPr lang="pt-BR" sz="1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140858"/>
              </p:ext>
            </p:extLst>
          </p:nvPr>
        </p:nvGraphicFramePr>
        <p:xfrm>
          <a:off x="114426" y="1708238"/>
          <a:ext cx="5867148" cy="3555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2429">
                  <a:extLst>
                    <a:ext uri="{9D8B030D-6E8A-4147-A177-3AD203B41FA5}">
                      <a16:colId xmlns:a16="http://schemas.microsoft.com/office/drawing/2014/main" val="3980100550"/>
                    </a:ext>
                  </a:extLst>
                </a:gridCol>
                <a:gridCol w="1134310">
                  <a:extLst>
                    <a:ext uri="{9D8B030D-6E8A-4147-A177-3AD203B41FA5}">
                      <a16:colId xmlns:a16="http://schemas.microsoft.com/office/drawing/2014/main" val="654379982"/>
                    </a:ext>
                  </a:extLst>
                </a:gridCol>
                <a:gridCol w="1350409">
                  <a:extLst>
                    <a:ext uri="{9D8B030D-6E8A-4147-A177-3AD203B41FA5}">
                      <a16:colId xmlns:a16="http://schemas.microsoft.com/office/drawing/2014/main" val="2258669288"/>
                    </a:ext>
                  </a:extLst>
                </a:gridCol>
              </a:tblGrid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PATOLOGIAS/FATORES DE RISCO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FREQUÊNCIA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PORCENTAGEM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69933181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Amniorrexe Prematura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10.71%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6785884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CIUR (crescimento intrauterino restrito)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90120437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Coriomnionite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40397666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DHEG (doença hipertensiva específica da gravidez)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21.42%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59899656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Diabetes Gestacional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07.14%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75734230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DPP (descolamento</a:t>
                      </a:r>
                      <a:r>
                        <a:rPr lang="pt-BR" sz="1100" baseline="0" dirty="0" smtClean="0">
                          <a:effectLst/>
                        </a:rPr>
                        <a:t> prematuro de placenta)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6321017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Gestação Múltipla (gemelar/trigemelar)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32.14%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40975065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Hepatite C e Uso de Drogas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63684484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Incompetência do Istmo Cervical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10.71%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43378583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ITU (infecção do</a:t>
                      </a:r>
                      <a:r>
                        <a:rPr lang="pt-BR" sz="1100" baseline="0" dirty="0" smtClean="0">
                          <a:effectLst/>
                        </a:rPr>
                        <a:t> trato urinário)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35.71%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55005463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Malformação Fetal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5454494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Oligoâmnio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10.71%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61600326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Sangramento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10.71%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61230814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Sífilis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9814628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Tabagismo e Trabalho com Agrotóxico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03.57%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7398762"/>
                  </a:ext>
                </a:extLst>
              </a:tr>
              <a:tr h="20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35265143"/>
                  </a:ext>
                </a:extLst>
              </a:tr>
            </a:tbl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4100037619"/>
              </p:ext>
            </p:extLst>
          </p:nvPr>
        </p:nvGraphicFramePr>
        <p:xfrm>
          <a:off x="6202492" y="1708238"/>
          <a:ext cx="5989508" cy="3555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379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0"/>
            <a:ext cx="12192000" cy="12311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BOLETIM EPIDEMIOLÓGICO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                    SECRETARIA MUNICIPAL DE SAÚDE – VIGILÂNCIA EM SAÚDE – DEPARTAMENTO DE EPIDEMIOLOGIA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                              EDIÇÃO 01 – JULHO 2017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16200" cy="124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1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783</Words>
  <Application>Microsoft Office PowerPoint</Application>
  <PresentationFormat>Widescreen</PresentationFormat>
  <Paragraphs>163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vera.lages</dc:creator>
  <cp:lastModifiedBy>vera.lages</cp:lastModifiedBy>
  <cp:revision>20</cp:revision>
  <dcterms:created xsi:type="dcterms:W3CDTF">2017-07-27T13:37:06Z</dcterms:created>
  <dcterms:modified xsi:type="dcterms:W3CDTF">2017-07-31T17:15:29Z</dcterms:modified>
</cp:coreProperties>
</file>